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6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20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4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1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0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02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2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7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5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3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8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7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A9F28-A3FB-4214-8D26-0C3C7830F13C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6B01E-A939-41FF-9E20-CB158A745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1862" y="781396"/>
            <a:ext cx="9964190" cy="316914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GIẢI</a:t>
            </a:r>
            <a:b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  <a:t>BÀI TẬP THỰC HÀNH</a:t>
            </a:r>
            <a:b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10700" dirty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TOÁN</a:t>
            </a:r>
            <a:r>
              <a:rPr lang="en-US" sz="10700" dirty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sz="10700" dirty="0">
                <a:solidFill>
                  <a:srgbClr val="00B05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1862" y="4250430"/>
            <a:ext cx="9964189" cy="570951"/>
          </a:xfrm>
        </p:spPr>
        <p:txBody>
          <a:bodyPr/>
          <a:lstStyle/>
          <a:p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  <a:t>TIẾT 158: ÔN TẬP VỀ CÁC PHÉP TÍNH VỚI SỐ ĐO THỜI GIAN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128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514" y="179146"/>
            <a:ext cx="6412978" cy="143267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1. Đặt tính rồi tính: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a) 12 giờ 24 phút + 3 giờ 18 phút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5491" y="1038387"/>
            <a:ext cx="4886395" cy="2107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     12 giờ 24 phút</a:t>
            </a:r>
          </a:p>
          <a:p>
            <a:pPr marL="0" indent="0" algn="ctr">
              <a:buNone/>
            </a:pPr>
            <a:r>
              <a:rPr lang="en-US" sz="3600" dirty="0"/>
              <a:t>+     3 giờ 18 phút</a:t>
            </a:r>
          </a:p>
          <a:p>
            <a:pPr marL="0" indent="0" algn="ctr">
              <a:buNone/>
            </a:pPr>
            <a:r>
              <a:rPr lang="en-US" sz="3600" dirty="0"/>
              <a:t>     15 giờ 42 phút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433652" y="2247253"/>
            <a:ext cx="3657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 txBox="1">
            <a:spLocks/>
          </p:cNvSpPr>
          <p:nvPr/>
        </p:nvSpPr>
        <p:spPr>
          <a:xfrm>
            <a:off x="522513" y="3642101"/>
            <a:ext cx="4307423" cy="2400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     14 giờ 26 phút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-     5 giờ 42 phút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    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2697809"/>
            <a:ext cx="6412976" cy="728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dirty="0">
                <a:latin typeface="+mn-lt"/>
              </a:rPr>
              <a:t>14 giờ 26 phút - 5 giờ 42 phút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247285" y="3642101"/>
            <a:ext cx="5995630" cy="2400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/>
              <a:t>hay                 13 giờ 86 phút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                       -     5 giờ 42 phút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                          8 giờ 44 phút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276084" y="4826614"/>
            <a:ext cx="3657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3633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build="p"/>
      <p:bldP spid="8" grpId="0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250" y="278778"/>
            <a:ext cx="5206139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b) 5,4 giờ + 11,2 giờ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0827" y="2020211"/>
            <a:ext cx="3998562" cy="3882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      5,4 giờ</a:t>
            </a:r>
          </a:p>
          <a:p>
            <a:pPr marL="0" indent="0">
              <a:buNone/>
            </a:pPr>
            <a:r>
              <a:rPr lang="en-US" sz="4400" dirty="0"/>
              <a:t>+ 11,2 giờ</a:t>
            </a:r>
          </a:p>
          <a:p>
            <a:pPr marL="0" indent="0">
              <a:buNone/>
            </a:pPr>
            <a:r>
              <a:rPr lang="en-US" sz="4400" dirty="0"/>
              <a:t>   16,6 giờ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55970" y="278778"/>
            <a:ext cx="47566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20,4 giờ - 12,8 giờ</a:t>
            </a:r>
            <a:endParaRPr lang="en-US" dirty="0">
              <a:latin typeface="+mn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580827" y="3469037"/>
            <a:ext cx="25404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7113722" y="2020212"/>
            <a:ext cx="4398936" cy="3882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/>
              <a:t>      20,4 giờ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/>
              <a:t>-     12,8 giờ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/>
              <a:t>        7,6 giờ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360404" y="3469037"/>
            <a:ext cx="25404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0710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4" y="179146"/>
            <a:ext cx="3615534" cy="704257"/>
          </a:xfrm>
        </p:spPr>
        <p:txBody>
          <a:bodyPr>
            <a:normAutofit/>
          </a:bodyPr>
          <a:lstStyle/>
          <a:p>
            <a:r>
              <a:rPr lang="en-US" sz="3600" b="1" dirty="0"/>
              <a:t>2. Đặt tính rồi tính: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554" y="1906291"/>
            <a:ext cx="5056877" cy="4407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     8 phút 54 giây</a:t>
            </a:r>
          </a:p>
          <a:p>
            <a:pPr marL="0" indent="0">
              <a:buNone/>
            </a:pPr>
            <a:r>
              <a:rPr lang="en-US" sz="3600" dirty="0"/>
              <a:t>x                  2</a:t>
            </a:r>
          </a:p>
          <a:p>
            <a:pPr marL="0" indent="0">
              <a:buNone/>
            </a:pPr>
            <a:r>
              <a:rPr lang="en-US" sz="3600" dirty="0"/>
              <a:t>16 phút 108 giây</a:t>
            </a:r>
          </a:p>
          <a:p>
            <a:pPr marL="0" indent="0">
              <a:buNone/>
            </a:pPr>
            <a:r>
              <a:rPr lang="en-US" sz="3600" dirty="0"/>
              <a:t>(108 giây = 1 phút 48 giây)</a:t>
            </a:r>
          </a:p>
          <a:p>
            <a:pPr marL="0" indent="0">
              <a:buNone/>
            </a:pPr>
            <a:r>
              <a:rPr lang="en-US" sz="3600" dirty="0"/>
              <a:t>17 phút 48 giây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0554" y="883403"/>
            <a:ext cx="11225201" cy="7042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/>
              <a:t>a) 8 phút 54 giây x 2                 38 phút 18 giây : 6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62415" y="1890793"/>
            <a:ext cx="6679768" cy="4407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38 phút      18 giây    6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  2 phút = 120 giây    6 phút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                  138 giây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                    18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                       0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0554" y="3115159"/>
            <a:ext cx="49018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9066508" y="1906291"/>
            <a:ext cx="2975675" cy="2944678"/>
            <a:chOff x="9066508" y="1906291"/>
            <a:chExt cx="2975675" cy="2944678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9066508" y="2495227"/>
              <a:ext cx="297567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9066508" y="1906291"/>
              <a:ext cx="0" cy="29446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/>
        </p:nvCxnSpPr>
        <p:spPr>
          <a:xfrm>
            <a:off x="5749871" y="3115159"/>
            <a:ext cx="31461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442094" y="2468828"/>
            <a:ext cx="15104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23 giây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843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6" grpId="0" uiExpand="1" build="p"/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275" y="139293"/>
            <a:ext cx="11165891" cy="775107"/>
          </a:xfrm>
        </p:spPr>
        <p:txBody>
          <a:bodyPr/>
          <a:lstStyle/>
          <a:p>
            <a:r>
              <a:rPr lang="en-US" b="1" dirty="0"/>
              <a:t>b) 4,2 giờ x 2                       37,2 phút :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75" y="2030277"/>
            <a:ext cx="3146339" cy="31461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   4,2 giờ</a:t>
            </a:r>
          </a:p>
          <a:p>
            <a:pPr marL="0" indent="0">
              <a:buNone/>
            </a:pPr>
            <a:r>
              <a:rPr lang="en-US" sz="4400" dirty="0"/>
              <a:t>x    2</a:t>
            </a:r>
          </a:p>
          <a:p>
            <a:pPr marL="0" indent="0">
              <a:buNone/>
            </a:pPr>
            <a:r>
              <a:rPr lang="en-US" sz="4400" dirty="0"/>
              <a:t>   8,4 giờ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66847" y="2030276"/>
            <a:ext cx="5842861" cy="3146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/>
              <a:t>   37,2 phút    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/>
              <a:t>   07                 12,4 phút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/>
              <a:t>      1 2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/>
              <a:t>         0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889494" y="2030276"/>
            <a:ext cx="2832088" cy="2820693"/>
            <a:chOff x="8889494" y="2030276"/>
            <a:chExt cx="2832088" cy="2820693"/>
          </a:xfrm>
        </p:grpSpPr>
        <p:cxnSp>
          <p:nvCxnSpPr>
            <p:cNvPr id="7" name="Straight Connector 6"/>
            <p:cNvCxnSpPr>
              <a:stCxn id="5" idx="0"/>
            </p:cNvCxnSpPr>
            <p:nvPr/>
          </p:nvCxnSpPr>
          <p:spPr>
            <a:xfrm flipH="1">
              <a:off x="8889494" y="2030276"/>
              <a:ext cx="7749" cy="28206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900890" y="2727702"/>
              <a:ext cx="28206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/>
          <p:cNvCxnSpPr/>
          <p:nvPr/>
        </p:nvCxnSpPr>
        <p:spPr>
          <a:xfrm>
            <a:off x="387275" y="3415553"/>
            <a:ext cx="24993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8739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2" y="2355741"/>
            <a:ext cx="11440745" cy="42775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i="1" u="sng" dirty="0"/>
              <a:t>Bài giải:</a:t>
            </a:r>
          </a:p>
          <a:p>
            <a:pPr marL="0" indent="0" algn="ctr">
              <a:buNone/>
            </a:pPr>
            <a:r>
              <a:rPr lang="en-US" sz="3600" dirty="0"/>
              <a:t>Thời gian người đi xe đạp đã đi hết 18 km là:</a:t>
            </a:r>
          </a:p>
          <a:p>
            <a:pPr marL="0" indent="0" algn="ctr">
              <a:buNone/>
            </a:pPr>
            <a:r>
              <a:rPr lang="en-US" sz="3600" dirty="0"/>
              <a:t>18 : 10 = 1,8 giờ</a:t>
            </a:r>
          </a:p>
          <a:p>
            <a:pPr marL="0" indent="0" algn="ctr">
              <a:buNone/>
            </a:pPr>
            <a:r>
              <a:rPr lang="en-US" sz="3600" dirty="0"/>
              <a:t>1,8 giờ = 1 giờ 48 phút = 108 phút</a:t>
            </a:r>
          </a:p>
          <a:p>
            <a:pPr marL="0" indent="0" algn="ctr">
              <a:buNone/>
            </a:pPr>
            <a:r>
              <a:rPr lang="en-US" sz="3600" dirty="0"/>
              <a:t>Đáp số: 108 phút</a:t>
            </a:r>
          </a:p>
          <a:p>
            <a:pPr marL="0" indent="0" algn="ctr">
              <a:buNone/>
            </a:pPr>
            <a:endParaRPr lang="en-US" sz="3600" baseline="30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512" y="210143"/>
            <a:ext cx="11240701" cy="1790246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/>
              <a:t>3. Một người đi xe đạp đi được một quãng đường 18km với vận tốc 10km/giờ. Hỏi người đi xe đạp đó đã đi hết bao nhiêu thời gian?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55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513" y="163649"/>
            <a:ext cx="11287196" cy="1789136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/>
              <a:t>4. Một ô tô đi từ Hà Nội lúc 6 giờ 15 phút và đến Hải Phòng lúc 8 giờ 56 phút. Giữa đường ô tô nghỉ 25 phút. Vận tốc của ô tô là 45km/giờ. Tính quãng đường từ Hà Nội đến Hải Phòng.</a:t>
            </a:r>
            <a:endParaRPr lang="en-US" sz="3600" b="1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22513" y="1952785"/>
                <a:ext cx="11502876" cy="434538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3600" b="1" i="1" u="sng" dirty="0"/>
                  <a:t>Bài giải: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Thời gian thực của ô tô đi từ Hà Nội đến Hải Phòng là: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8 giờ 56 phút – 6 giờ 15 phút – 25 phút = 2 giờ 16 phút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2 giờ 16 phút = 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sz="3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600" dirty="0"/>
                  <a:t> giờ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Quãng đường từ Hà Nội đến Hải Phòng là: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45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34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600" dirty="0"/>
                  <a:t> = 102 (km)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Đáp số: 102 km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513" y="1952785"/>
                <a:ext cx="11502876" cy="4345380"/>
              </a:xfrm>
              <a:blipFill>
                <a:blip r:embed="rId6"/>
                <a:stretch>
                  <a:fillRect t="-4348" b="-4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06900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2" y="4479010"/>
            <a:ext cx="11440745" cy="1720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00B050"/>
                </a:solidFill>
              </a:rPr>
              <a:t>Một </a:t>
            </a:r>
            <a:r>
              <a:rPr lang="en-US" sz="3600" b="1" dirty="0">
                <a:solidFill>
                  <a:srgbClr val="00B050"/>
                </a:solidFill>
              </a:rPr>
              <a:t>thế kỉ</a:t>
            </a:r>
            <a:r>
              <a:rPr lang="en-US" sz="3600" dirty="0">
                <a:solidFill>
                  <a:srgbClr val="00B050"/>
                </a:solidFill>
              </a:rPr>
              <a:t> có </a:t>
            </a:r>
            <a:r>
              <a:rPr lang="en-US" sz="3600" b="1" dirty="0">
                <a:solidFill>
                  <a:srgbClr val="00B050"/>
                </a:solidFill>
              </a:rPr>
              <a:t>100 năm</a:t>
            </a:r>
            <a:r>
              <a:rPr lang="en-US" sz="3600" dirty="0">
                <a:solidFill>
                  <a:srgbClr val="00B050"/>
                </a:solidFill>
              </a:rPr>
              <a:t>. Một </a:t>
            </a:r>
            <a:r>
              <a:rPr lang="en-US" sz="3600" b="1" dirty="0">
                <a:solidFill>
                  <a:srgbClr val="00B050"/>
                </a:solidFill>
              </a:rPr>
              <a:t>thiên niên kỉ</a:t>
            </a:r>
            <a:r>
              <a:rPr lang="en-US" sz="3600" dirty="0">
                <a:solidFill>
                  <a:srgbClr val="00B050"/>
                </a:solidFill>
              </a:rPr>
              <a:t> có </a:t>
            </a:r>
            <a:r>
              <a:rPr lang="en-US" sz="3600" b="1" dirty="0">
                <a:solidFill>
                  <a:srgbClr val="00B050"/>
                </a:solidFill>
              </a:rPr>
              <a:t>1000 năm</a:t>
            </a:r>
            <a:r>
              <a:rPr lang="en-US" sz="3600" dirty="0">
                <a:solidFill>
                  <a:srgbClr val="00B05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B050"/>
                </a:solidFill>
              </a:rPr>
              <a:t>Vậy câu sai ở đây là câu D.</a:t>
            </a:r>
          </a:p>
          <a:p>
            <a:pPr marL="0" indent="0" algn="ctr">
              <a:buNone/>
            </a:pPr>
            <a:endParaRPr lang="en-US" sz="3600" baseline="30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512" y="210142"/>
            <a:ext cx="10868742" cy="3679932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+mn-lt"/>
              </a:rPr>
              <a:t>5. Khoanh vào chữ đặt trước câu trả lời đúng: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Câu nào </a:t>
            </a:r>
            <a:r>
              <a:rPr lang="en-US" sz="3600" b="1" u="sng" dirty="0">
                <a:latin typeface="+mn-lt"/>
              </a:rPr>
              <a:t>sai</a:t>
            </a:r>
            <a:r>
              <a:rPr lang="en-US" sz="3600" b="1" dirty="0">
                <a:latin typeface="+mn-lt"/>
              </a:rPr>
              <a:t>?</a:t>
            </a:r>
            <a:br>
              <a:rPr lang="en-US" sz="3600" b="1" dirty="0">
                <a:latin typeface="+mn-lt"/>
              </a:rPr>
            </a:br>
            <a:br>
              <a:rPr lang="en-US" sz="3600" b="1" dirty="0">
                <a:latin typeface="+mn-lt"/>
              </a:rPr>
            </a:br>
            <a:r>
              <a:rPr lang="en-US" sz="3600" dirty="0">
                <a:latin typeface="+mn-lt"/>
              </a:rPr>
              <a:t>A. 1 giờ có 60 phút			B. 1 phút có 60 giây</a:t>
            </a:r>
            <a:br>
              <a:rPr lang="en-US" sz="3600" dirty="0">
                <a:latin typeface="+mn-lt"/>
              </a:rPr>
            </a:b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C. 1 ngày có 24 giờ			D. 1 thế kỉ có 1000 năm</a:t>
            </a:r>
            <a:br>
              <a:rPr lang="en-US" sz="3600" dirty="0">
                <a:latin typeface="+mn-lt"/>
              </a:rPr>
            </a:br>
            <a:endParaRPr lang="en-US" sz="3600" b="1" dirty="0">
              <a:latin typeface="+mn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6010408" y="2781943"/>
            <a:ext cx="495947" cy="49594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020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555" y="1400823"/>
            <a:ext cx="10515600" cy="1325563"/>
          </a:xfrm>
          <a:blipFill>
            <a:blip r:embed="rId4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BÀI HỌC ĐẾN ĐÂY LÀ HẾT RỒI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555" y="3303037"/>
            <a:ext cx="10515600" cy="54117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HẸN GẶP LẠI CÁC EM Ở CÁC BÀI GIẢI TIẾP THEO NHÉ!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949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5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7.9|2.3|4.4|8.4|22.5|3|2.2|0.6|2.7|7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4.3|1.5|1.9|2.9|3.8|0.4|4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9|10.4|1.8|1.7|11|6.5|2.4|10.6|13.4|6.3|1.2|7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5.7|1.3|0.7|1.7|0.5|4.1|3.7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2.4|9.1|3.4|3.1|5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34.7|0.4|3|8.6|12.2|2.7|5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9.2|2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514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Segoe UI Black</vt:lpstr>
      <vt:lpstr>Office Theme</vt:lpstr>
      <vt:lpstr>GIẢI BÀI TẬP THỰC HÀNH TOÁN 5</vt:lpstr>
      <vt:lpstr>1. Đặt tính rồi tính: a) 12 giờ 24 phút + 3 giờ 18 phút</vt:lpstr>
      <vt:lpstr>b) 5,4 giờ + 11,2 giờ</vt:lpstr>
      <vt:lpstr>2. Đặt tính rồi tính:</vt:lpstr>
      <vt:lpstr>b) 4,2 giờ x 2                       37,2 phút : 3</vt:lpstr>
      <vt:lpstr>3. Một người đi xe đạp đi được một quãng đường 18km với vận tốc 10km/giờ. Hỏi người đi xe đạp đó đã đi hết bao nhiêu thời gian?</vt:lpstr>
      <vt:lpstr>4. Một ô tô đi từ Hà Nội lúc 6 giờ 15 phút và đến Hải Phòng lúc 8 giờ 56 phút. Giữa đường ô tô nghỉ 25 phút. Vận tốc của ô tô là 45km/giờ. Tính quãng đường từ Hà Nội đến Hải Phòng.</vt:lpstr>
      <vt:lpstr>5. Khoanh vào chữ đặt trước câu trả lời đúng: Câu nào sai?  A. 1 giờ có 60 phút   B. 1 phút có 60 giây  C. 1 ngày có 24 giờ   D. 1 thế kỉ có 1000 năm </vt:lpstr>
      <vt:lpstr>BÀI HỌC ĐẾN ĐÂY LÀ HẾT RỒI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GIẢI BÀI TẬP THỰC HÀNH TOÁN 5</dc:title>
  <dc:creator>Admin</dc:creator>
  <cp:lastModifiedBy>Admin</cp:lastModifiedBy>
  <cp:revision>30</cp:revision>
  <dcterms:created xsi:type="dcterms:W3CDTF">2020-05-21T03:09:20Z</dcterms:created>
  <dcterms:modified xsi:type="dcterms:W3CDTF">2020-06-12T13:53:40Z</dcterms:modified>
</cp:coreProperties>
</file>